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C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26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346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72C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2106"/>
            <a:ext cx="9144000" cy="2387600"/>
          </a:xfrm>
        </p:spPr>
        <p:txBody>
          <a:bodyPr/>
          <a:lstStyle/>
          <a:p>
            <a:r>
              <a:rPr lang="uk-UA" cap="all" dirty="0" err="1"/>
              <a:t>флуороорганічна</a:t>
            </a:r>
            <a:r>
              <a:rPr lang="uk-UA" cap="all" dirty="0"/>
              <a:t> хімія</a:t>
            </a:r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209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Вибіркова навчальна дисципліна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Освітня програма “Хімія”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Перший 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бакалав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рівень вищої освіти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Спеціальність 102 Хімія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Семестр викладання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342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5EE381-2625-1B47-AF8F-3E3C8C4F1507}"/>
              </a:ext>
            </a:extLst>
          </p:cNvPr>
          <p:cNvSpPr/>
          <p:nvPr/>
        </p:nvSpPr>
        <p:spPr>
          <a:xfrm>
            <a:off x="3048000" y="869975"/>
            <a:ext cx="6096000" cy="12842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7150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Херсонський державний університет</a:t>
            </a:r>
            <a:endParaRPr lang="x-none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7150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Медичний факультет</a:t>
            </a:r>
            <a:endParaRPr lang="x-none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7150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Кафедра хімії та фармації</a:t>
            </a:r>
            <a:endParaRPr lang="x-non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F4519-1C8C-914C-A135-C481DB7B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6" y="2766218"/>
            <a:ext cx="4969476" cy="132556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</a:t>
            </a:r>
            <a:r>
              <a:rPr lang="uk-UA" dirty="0" err="1"/>
              <a:t>сполук</a:t>
            </a:r>
            <a:r>
              <a:rPr lang="uk-UA" dirty="0"/>
              <a:t>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86">
            <a:extLst>
              <a:ext uri="{FF2B5EF4-FFF2-40B4-BE49-F238E27FC236}">
                <a16:creationId xmlns:a16="http://schemas.microsoft.com/office/drawing/2014/main" xmlns="" id="{FA88630C-54CD-F54C-BB7B-2591853675FC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095999" y="622575"/>
            <a:ext cx="3380101" cy="594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4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88">
            <a:extLst>
              <a:ext uri="{FF2B5EF4-FFF2-40B4-BE49-F238E27FC236}">
                <a16:creationId xmlns:a16="http://schemas.microsoft.com/office/drawing/2014/main" xmlns="" id="{412AEDAB-42AB-FC43-A9D5-DAD89F8B6B0C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225540" y="1544595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89">
            <a:extLst>
              <a:ext uri="{FF2B5EF4-FFF2-40B4-BE49-F238E27FC236}">
                <a16:creationId xmlns:a16="http://schemas.microsoft.com/office/drawing/2014/main" xmlns="" id="{FFC54D2C-72FC-5543-B2BC-804BA4667063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224905" y="1216935"/>
            <a:ext cx="635" cy="25749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AutoShape 90">
            <a:extLst>
              <a:ext uri="{FF2B5EF4-FFF2-40B4-BE49-F238E27FC236}">
                <a16:creationId xmlns:a16="http://schemas.microsoft.com/office/drawing/2014/main" xmlns="" id="{39AA468E-4980-EA46-8BFF-A618EC0BCBFA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965315" y="1369335"/>
            <a:ext cx="251396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Антиандрогенна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активність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91">
            <a:extLst>
              <a:ext uri="{FF2B5EF4-FFF2-40B4-BE49-F238E27FC236}">
                <a16:creationId xmlns:a16="http://schemas.microsoft.com/office/drawing/2014/main" xmlns="" id="{E23E8610-FD3D-9B4B-801A-36F584196BEC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214360" y="1689375"/>
            <a:ext cx="0" cy="19050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CE58F-61E8-804D-B844-6FD4D8AE1E7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614160" y="1879875"/>
            <a:ext cx="4815840" cy="119634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AutoShape 93">
            <a:extLst>
              <a:ext uri="{FF2B5EF4-FFF2-40B4-BE49-F238E27FC236}">
                <a16:creationId xmlns:a16="http://schemas.microsoft.com/office/drawing/2014/main" xmlns="" id="{22112513-E993-5449-89BC-C0E82EC1839B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225540" y="3791860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AutoShape 94">
            <a:extLst>
              <a:ext uri="{FF2B5EF4-FFF2-40B4-BE49-F238E27FC236}">
                <a16:creationId xmlns:a16="http://schemas.microsoft.com/office/drawing/2014/main" xmlns="" id="{B6297045-1DC5-694C-B817-E95B2C7DE6E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965315" y="3662320"/>
            <a:ext cx="193484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Анальгетична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дія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9BCDBD-753F-7843-99F2-24391E82F9F1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530340" y="4172860"/>
            <a:ext cx="4815840" cy="240855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3" name="AutoShape 97">
            <a:extLst>
              <a:ext uri="{FF2B5EF4-FFF2-40B4-BE49-F238E27FC236}">
                <a16:creationId xmlns:a16="http://schemas.microsoft.com/office/drawing/2014/main" xmlns="" id="{F7C463CA-8C15-AB48-A627-2A687CB6FD33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7840980" y="3982360"/>
            <a:ext cx="0" cy="19050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9CC0D646-6D35-4943-9B05-2ABC9F31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5458167D-0DEA-6F44-94DE-3ECA03360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6425605"/>
              </p:ext>
            </p:extLst>
          </p:nvPr>
        </p:nvGraphicFramePr>
        <p:xfrm>
          <a:off x="8575589" y="1976395"/>
          <a:ext cx="1346200" cy="1003300"/>
        </p:xfrm>
        <a:graphic>
          <a:graphicData uri="http://schemas.openxmlformats.org/presentationml/2006/ole">
            <p:oleObj spid="_x0000_s5130" r:id="rId3" imgW="1351280" imgH="1000760" progId="ChemDraw.Document.6.0">
              <p:embed/>
            </p:oleObj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068618F1-F6DD-5941-AC3A-13E7BD35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5E2E60D9-9501-164D-B016-59B50F88D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4829076"/>
              </p:ext>
            </p:extLst>
          </p:nvPr>
        </p:nvGraphicFramePr>
        <p:xfrm>
          <a:off x="7472680" y="5377137"/>
          <a:ext cx="3098800" cy="1117600"/>
        </p:xfrm>
        <a:graphic>
          <a:graphicData uri="http://schemas.openxmlformats.org/presentationml/2006/ole">
            <p:oleObj spid="_x0000_s5131" r:id="rId4" imgW="3106420" imgH="1109980" progId="ChemDraw.Document.6.0">
              <p:embed/>
            </p:oleObj>
          </a:graphicData>
        </a:graphic>
      </p:graphicFrame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06F8B95E-B502-9745-8028-1CED9B34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44A0176A-FD1A-584B-BE81-85B5A8A4F2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8829569"/>
              </p:ext>
            </p:extLst>
          </p:nvPr>
        </p:nvGraphicFramePr>
        <p:xfrm>
          <a:off x="7517130" y="4355825"/>
          <a:ext cx="3009900" cy="812800"/>
        </p:xfrm>
        <a:graphic>
          <a:graphicData uri="http://schemas.openxmlformats.org/presentationml/2006/ole">
            <p:oleObj spid="_x0000_s5132" r:id="rId5" imgW="3012440" imgH="8229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357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358C7-3B2E-E442-9997-CB84FB76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2766218"/>
            <a:ext cx="5758249" cy="132556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xmlns="" id="{62D9D23F-2F28-B14C-9EB8-0931D10F73F3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520249" y="666908"/>
            <a:ext cx="3402330" cy="594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Лікарські </a:t>
            </a: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препарати з </a:t>
            </a:r>
            <a:r>
              <a:rPr lang="uk-UA" sz="14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102">
            <a:extLst>
              <a:ext uri="{FF2B5EF4-FFF2-40B4-BE49-F238E27FC236}">
                <a16:creationId xmlns:a16="http://schemas.microsoft.com/office/drawing/2014/main" xmlns="" id="{22C06D40-1E7C-9C40-8EC3-578E2E7926F8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647249" y="1596548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103">
            <a:extLst>
              <a:ext uri="{FF2B5EF4-FFF2-40B4-BE49-F238E27FC236}">
                <a16:creationId xmlns:a16="http://schemas.microsoft.com/office/drawing/2014/main" xmlns="" id="{4F2EF2EA-AAB0-7E40-A2F7-04BDEE9D7335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644709" y="1261268"/>
            <a:ext cx="2540" cy="320802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AutoShape 104">
            <a:extLst>
              <a:ext uri="{FF2B5EF4-FFF2-40B4-BE49-F238E27FC236}">
                <a16:creationId xmlns:a16="http://schemas.microsoft.com/office/drawing/2014/main" xmlns="" id="{92178D89-6F8A-B546-A7C7-4F47837436BE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389564" y="1444148"/>
            <a:ext cx="251396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Протипухлинні препарати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05">
            <a:extLst>
              <a:ext uri="{FF2B5EF4-FFF2-40B4-BE49-F238E27FC236}">
                <a16:creationId xmlns:a16="http://schemas.microsoft.com/office/drawing/2014/main" xmlns="" id="{8CAF2920-2550-914E-A233-728CA6DF63D4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638609" y="1764188"/>
            <a:ext cx="635" cy="24384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20752F-68E1-C641-9D1D-5EFC3BA57FF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038409" y="2008028"/>
            <a:ext cx="4815840" cy="151638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AutoShape 107">
            <a:extLst>
              <a:ext uri="{FF2B5EF4-FFF2-40B4-BE49-F238E27FC236}">
                <a16:creationId xmlns:a16="http://schemas.microsoft.com/office/drawing/2014/main" xmlns="" id="{8E0645DA-B3FE-A748-B23F-01311C66EB45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649789" y="4469288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AutoShape 108">
            <a:extLst>
              <a:ext uri="{FF2B5EF4-FFF2-40B4-BE49-F238E27FC236}">
                <a16:creationId xmlns:a16="http://schemas.microsoft.com/office/drawing/2014/main" xmlns="" id="{103E7421-1577-2641-871A-1A41FFA12F6D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389564" y="4301013"/>
            <a:ext cx="250888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Противірусна активність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46BA88-A792-0B40-B683-36EB19A2EE3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954589" y="4864893"/>
            <a:ext cx="4815840" cy="153225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3" name="AutoShape 111">
            <a:extLst>
              <a:ext uri="{FF2B5EF4-FFF2-40B4-BE49-F238E27FC236}">
                <a16:creationId xmlns:a16="http://schemas.microsoft.com/office/drawing/2014/main" xmlns="" id="{09846693-0FB8-F74C-9110-96038C1C3D7B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347779" y="4621053"/>
            <a:ext cx="635" cy="24384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8F63FAE7-05E7-654C-8BE0-7732111C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216AB614-4322-174A-991F-FC438D119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6121624"/>
              </p:ext>
            </p:extLst>
          </p:nvPr>
        </p:nvGraphicFramePr>
        <p:xfrm>
          <a:off x="8309679" y="2175667"/>
          <a:ext cx="1816100" cy="1168400"/>
        </p:xfrm>
        <a:graphic>
          <a:graphicData uri="http://schemas.openxmlformats.org/presentationml/2006/ole">
            <p:oleObj spid="_x0000_s6151" r:id="rId3" imgW="1818640" imgH="1170940" progId="ChemDraw.Document.6.0">
              <p:embed/>
            </p:oleObj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2FE35557-DDF0-F34C-92FA-7381A7D13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F42E4075-F510-1E48-AAEF-6AC0FD8DA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9765675"/>
              </p:ext>
            </p:extLst>
          </p:nvPr>
        </p:nvGraphicFramePr>
        <p:xfrm>
          <a:off x="8512879" y="5016657"/>
          <a:ext cx="1409700" cy="1270000"/>
        </p:xfrm>
        <a:graphic>
          <a:graphicData uri="http://schemas.openxmlformats.org/presentationml/2006/ole">
            <p:oleObj spid="_x0000_s6152" r:id="rId4" imgW="1412240" imgH="127254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8444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09AD4-A1B1-5947-A841-2F8FD8D3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7" y="2766218"/>
            <a:ext cx="5702643" cy="132556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113">
            <a:extLst>
              <a:ext uri="{FF2B5EF4-FFF2-40B4-BE49-F238E27FC236}">
                <a16:creationId xmlns:a16="http://schemas.microsoft.com/office/drawing/2014/main" xmlns="" id="{525740F6-6AA1-B542-B969-83F9F21A2FD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325254" y="1325403"/>
            <a:ext cx="3175268" cy="594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115">
            <a:extLst>
              <a:ext uri="{FF2B5EF4-FFF2-40B4-BE49-F238E27FC236}">
                <a16:creationId xmlns:a16="http://schemas.microsoft.com/office/drawing/2014/main" xmlns="" id="{383C3FFE-52A4-F24B-ADF2-E0CF0800E953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924668" y="1919763"/>
            <a:ext cx="0" cy="282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AutoShape 117">
            <a:extLst>
              <a:ext uri="{FF2B5EF4-FFF2-40B4-BE49-F238E27FC236}">
                <a16:creationId xmlns:a16="http://schemas.microsoft.com/office/drawing/2014/main" xmlns="" id="{962243CA-DDCA-9F43-AE8A-41E2DB9CDF7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835643" y="2202338"/>
            <a:ext cx="207962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Бактерицидна дія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AutoShape 118">
            <a:extLst>
              <a:ext uri="{FF2B5EF4-FFF2-40B4-BE49-F238E27FC236}">
                <a16:creationId xmlns:a16="http://schemas.microsoft.com/office/drawing/2014/main" xmlns="" id="{311DB45C-7D0B-7244-BFDC-2875AB95A277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924668" y="2522378"/>
            <a:ext cx="635" cy="24384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785E68-9FDD-7E4F-82B2-33A61A1ADFDC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554848" y="2766218"/>
            <a:ext cx="4815840" cy="241490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DAADA39-D3F3-4749-B288-95809782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718" y="2914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CA46BD07-1750-7345-91C6-7BC206698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9303584"/>
              </p:ext>
            </p:extLst>
          </p:nvPr>
        </p:nvGraphicFramePr>
        <p:xfrm>
          <a:off x="7800718" y="2914650"/>
          <a:ext cx="2247900" cy="1028700"/>
        </p:xfrm>
        <a:graphic>
          <a:graphicData uri="http://schemas.openxmlformats.org/presentationml/2006/ole">
            <p:oleObj spid="_x0000_s7175" r:id="rId3" imgW="2247900" imgH="1028700" progId="ChemDraw.Document.6.0">
              <p:embed/>
            </p:oleObj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D145526D-DD98-2249-85B8-01EB975E7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B06820E2-D70E-2B4D-B429-FCAD6A681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0735569"/>
              </p:ext>
            </p:extLst>
          </p:nvPr>
        </p:nvGraphicFramePr>
        <p:xfrm>
          <a:off x="6773605" y="4091781"/>
          <a:ext cx="4203700" cy="1003300"/>
        </p:xfrm>
        <a:graphic>
          <a:graphicData uri="http://schemas.openxmlformats.org/presentationml/2006/ole">
            <p:oleObj spid="_x0000_s7176" r:id="rId4" imgW="4198620" imgH="10007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9726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B225B-533C-BB44-9CAD-FD096B24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2766218"/>
            <a:ext cx="5799438" cy="132556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125">
            <a:extLst>
              <a:ext uri="{FF2B5EF4-FFF2-40B4-BE49-F238E27FC236}">
                <a16:creationId xmlns:a16="http://schemas.microsoft.com/office/drawing/2014/main" xmlns="" id="{ED9954DF-D656-D64D-8235-B4EFCB918A2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454758" y="754538"/>
            <a:ext cx="3091064" cy="594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127">
            <a:extLst>
              <a:ext uri="{FF2B5EF4-FFF2-40B4-BE49-F238E27FC236}">
                <a16:creationId xmlns:a16="http://schemas.microsoft.com/office/drawing/2014/main" xmlns="" id="{77C011AC-832D-614F-B9CB-43566516ABFE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581758" y="1684178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128">
            <a:extLst>
              <a:ext uri="{FF2B5EF4-FFF2-40B4-BE49-F238E27FC236}">
                <a16:creationId xmlns:a16="http://schemas.microsoft.com/office/drawing/2014/main" xmlns="" id="{AC1239A1-FEEB-344E-A55A-3DA9D8A45E76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579218" y="1348898"/>
            <a:ext cx="2540" cy="320802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AutoShape 129">
            <a:extLst>
              <a:ext uri="{FF2B5EF4-FFF2-40B4-BE49-F238E27FC236}">
                <a16:creationId xmlns:a16="http://schemas.microsoft.com/office/drawing/2014/main" xmlns="" id="{C58BA0F4-BB93-D446-BB18-F9AC624F407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324073" y="1531778"/>
            <a:ext cx="360362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Протизапальна та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антипротиазна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активність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30">
            <a:extLst>
              <a:ext uri="{FF2B5EF4-FFF2-40B4-BE49-F238E27FC236}">
                <a16:creationId xmlns:a16="http://schemas.microsoft.com/office/drawing/2014/main" xmlns="" id="{4F1E47B9-336A-294C-AB4C-3118B056D183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573118" y="1851818"/>
            <a:ext cx="635" cy="24384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146A6C-7121-5F4D-8C45-B82C6E914D1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001053" y="2081590"/>
            <a:ext cx="4922520" cy="175889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endParaRPr lang="uk-UA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 різні положення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бензенового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кільці (А) введені замісники </a:t>
            </a:r>
            <a:endParaRPr lang="uk-UA" sz="12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80340" algn="just">
              <a:tabLst>
                <a:tab pos="1943100" algn="l"/>
              </a:tabLst>
            </a:pPr>
            <a:r>
              <a:rPr lang="uk-UA" sz="1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en-US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en-US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–</a:t>
            </a:r>
            <a:r>
              <a:rPr lang="en-US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SCHF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–</a:t>
            </a:r>
            <a:r>
              <a:rPr lang="en-US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–</a:t>
            </a:r>
            <a:r>
              <a:rPr lang="en-US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SO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AutoShape 132">
            <a:extLst>
              <a:ext uri="{FF2B5EF4-FFF2-40B4-BE49-F238E27FC236}">
                <a16:creationId xmlns:a16="http://schemas.microsoft.com/office/drawing/2014/main" xmlns="" id="{FF265E11-E46F-B24D-B305-859970671C87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584298" y="4556918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AutoShape 133">
            <a:extLst>
              <a:ext uri="{FF2B5EF4-FFF2-40B4-BE49-F238E27FC236}">
                <a16:creationId xmlns:a16="http://schemas.microsoft.com/office/drawing/2014/main" xmlns="" id="{D613EB91-1FA7-124F-A6BA-B2BC2113E9C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324073" y="4388643"/>
            <a:ext cx="203390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Транквілізуюча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дія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D5C3E6-85AC-E443-9C47-82E74E537CA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889098" y="4952523"/>
            <a:ext cx="4815840" cy="159321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3" name="AutoShape 135">
            <a:extLst>
              <a:ext uri="{FF2B5EF4-FFF2-40B4-BE49-F238E27FC236}">
                <a16:creationId xmlns:a16="http://schemas.microsoft.com/office/drawing/2014/main" xmlns="" id="{40E10E6E-9744-3149-AB0A-0AC2F1EC54EA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282288" y="4708683"/>
            <a:ext cx="635" cy="24384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F3471C39-3227-0A4C-B8B2-DAE539267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038" y="50950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1FCDC72C-979A-A84E-86EE-A8694776F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6726420"/>
              </p:ext>
            </p:extLst>
          </p:nvPr>
        </p:nvGraphicFramePr>
        <p:xfrm>
          <a:off x="8060038" y="5095080"/>
          <a:ext cx="2184400" cy="1308100"/>
        </p:xfrm>
        <a:graphic>
          <a:graphicData uri="http://schemas.openxmlformats.org/presentationml/2006/ole">
            <p:oleObj spid="_x0000_s8199" r:id="rId3" imgW="2197100" imgH="1308100" progId="ChemDraw.Document.6.0">
              <p:embed/>
            </p:oleObj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85635DDF-ADB4-5347-AE3E-3E8B91B76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978" y="2630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19A154AD-3B0E-664C-BAE9-FBE878400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4872339"/>
              </p:ext>
            </p:extLst>
          </p:nvPr>
        </p:nvGraphicFramePr>
        <p:xfrm>
          <a:off x="7655788" y="2940452"/>
          <a:ext cx="2387600" cy="736600"/>
        </p:xfrm>
        <a:graphic>
          <a:graphicData uri="http://schemas.openxmlformats.org/presentationml/2006/ole">
            <p:oleObj spid="_x0000_s8200" r:id="rId4" imgW="2385060" imgH="7340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672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F36AA-0E0D-6B4A-BED1-9B9872CE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3009471"/>
            <a:ext cx="5700584" cy="132556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137">
            <a:extLst>
              <a:ext uri="{FF2B5EF4-FFF2-40B4-BE49-F238E27FC236}">
                <a16:creationId xmlns:a16="http://schemas.microsoft.com/office/drawing/2014/main" xmlns="" id="{D9A99207-F935-9E4F-B471-849B2F96F9F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244866" y="1050496"/>
            <a:ext cx="3389028" cy="594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139">
            <a:extLst>
              <a:ext uri="{FF2B5EF4-FFF2-40B4-BE49-F238E27FC236}">
                <a16:creationId xmlns:a16="http://schemas.microsoft.com/office/drawing/2014/main" xmlns="" id="{E1A471A0-884B-7C44-9F24-419B296C4C27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939084" y="1644856"/>
            <a:ext cx="0" cy="282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AutoShape 140">
            <a:extLst>
              <a:ext uri="{FF2B5EF4-FFF2-40B4-BE49-F238E27FC236}">
                <a16:creationId xmlns:a16="http://schemas.microsoft.com/office/drawing/2014/main" xmlns="" id="{689D0181-EA57-1C46-A1CF-598198824D8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671625" y="1927431"/>
            <a:ext cx="2697480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Нейролептичні препарати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AutoShape 141">
            <a:extLst>
              <a:ext uri="{FF2B5EF4-FFF2-40B4-BE49-F238E27FC236}">
                <a16:creationId xmlns:a16="http://schemas.microsoft.com/office/drawing/2014/main" xmlns="" id="{AE7EBD69-0752-F04E-AF55-33224B632452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939084" y="2247471"/>
            <a:ext cx="635" cy="24384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535E43-52B6-4B43-9FBB-8CFF57C61ABE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272084" y="2491311"/>
            <a:ext cx="5524500" cy="368744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A969F04-3B22-1A43-AAFE-27391EC0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25C49722-29CD-2042-BEB1-FD2B26BF3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8764390"/>
              </p:ext>
            </p:extLst>
          </p:nvPr>
        </p:nvGraphicFramePr>
        <p:xfrm>
          <a:off x="6487984" y="2735151"/>
          <a:ext cx="4902200" cy="723900"/>
        </p:xfrm>
        <a:graphic>
          <a:graphicData uri="http://schemas.openxmlformats.org/presentationml/2006/ole">
            <p:oleObj spid="_x0000_s9227" r:id="rId3" imgW="4897120" imgH="721360" progId="ChemDraw.Document.6.0">
              <p:embed/>
            </p:oleObj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D84B765A-4565-D84C-9BA1-16DC757DD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799" y="35943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B69D7B75-9090-BB48-AFD7-1BE50F90B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5301328"/>
              </p:ext>
            </p:extLst>
          </p:nvPr>
        </p:nvGraphicFramePr>
        <p:xfrm>
          <a:off x="7674799" y="3594306"/>
          <a:ext cx="2959100" cy="711200"/>
        </p:xfrm>
        <a:graphic>
          <a:graphicData uri="http://schemas.openxmlformats.org/presentationml/2006/ole">
            <p:oleObj spid="_x0000_s9228" r:id="rId4" imgW="2974340" imgH="713740" progId="ChemDraw.Document.6.0">
              <p:embed/>
            </p:oleObj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F881E3EF-F7E1-1D42-90EF-0BA9C957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799" y="4543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AC91A197-9BDB-1240-9F41-D4FFAE667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0043016"/>
              </p:ext>
            </p:extLst>
          </p:nvPr>
        </p:nvGraphicFramePr>
        <p:xfrm>
          <a:off x="7674799" y="4543631"/>
          <a:ext cx="3073400" cy="685800"/>
        </p:xfrm>
        <a:graphic>
          <a:graphicData uri="http://schemas.openxmlformats.org/presentationml/2006/ole">
            <p:oleObj spid="_x0000_s9229" r:id="rId5" imgW="3070860" imgH="683260" progId="ChemDraw.Document.6.0">
              <p:embed/>
            </p:oleObj>
          </a:graphicData>
        </a:graphic>
      </p:graphicFrame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F85BED41-9645-9E43-845A-598DF068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284" y="5072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DDECA25-D1E3-4D41-A458-EB26BA5E4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3119894"/>
              </p:ext>
            </p:extLst>
          </p:nvPr>
        </p:nvGraphicFramePr>
        <p:xfrm>
          <a:off x="6983284" y="5072268"/>
          <a:ext cx="2946400" cy="1054100"/>
        </p:xfrm>
        <a:graphic>
          <a:graphicData uri="http://schemas.openxmlformats.org/presentationml/2006/ole">
            <p:oleObj spid="_x0000_s9230" r:id="rId6" imgW="2946400" imgH="105410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618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37456-DCEA-4C4E-8C1A-15311600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3429000"/>
            <a:ext cx="572529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r>
              <a:rPr lang="uk-UA" dirty="0"/>
              <a:t> 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144">
            <a:extLst>
              <a:ext uri="{FF2B5EF4-FFF2-40B4-BE49-F238E27FC236}">
                <a16:creationId xmlns:a16="http://schemas.microsoft.com/office/drawing/2014/main" xmlns="" id="{CD2B1790-B835-6F47-9923-B9C21574C16D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7713579" y="689317"/>
            <a:ext cx="2697480" cy="8017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146">
            <a:extLst>
              <a:ext uri="{FF2B5EF4-FFF2-40B4-BE49-F238E27FC236}">
                <a16:creationId xmlns:a16="http://schemas.microsoft.com/office/drawing/2014/main" xmlns="" id="{2C917BD0-3469-6E4E-B47F-2F43AC7669BA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977865" y="1533259"/>
            <a:ext cx="0" cy="282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AutoShape 147">
            <a:extLst>
              <a:ext uri="{FF2B5EF4-FFF2-40B4-BE49-F238E27FC236}">
                <a16:creationId xmlns:a16="http://schemas.microsoft.com/office/drawing/2014/main" xmlns="" id="{35E5996D-896C-4E42-9BAD-298AFA2CB49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936877" y="1843970"/>
            <a:ext cx="3977640" cy="5334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Препарати, що діють на серцево-судинну систему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AutoShape 148">
            <a:extLst>
              <a:ext uri="{FF2B5EF4-FFF2-40B4-BE49-F238E27FC236}">
                <a16:creationId xmlns:a16="http://schemas.microsoft.com/office/drawing/2014/main" xmlns="" id="{6640594E-2727-894F-A78E-1326F3515740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8963797" y="2389093"/>
            <a:ext cx="635" cy="24384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61BE17-72C2-C64E-B7DA-FCACEBC6EC4C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296797" y="2632933"/>
            <a:ext cx="5524500" cy="342836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Похідні 1,4-дигідропіридинів складають великий фармацевтичний блок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вазодилататорів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антигертензивних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засобів. Першим препаратом, який використовується у медичній практиці, був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ніфедипін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0B75E1F-1D05-0C44-91D1-1E0D32BD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AAD128A4-C817-AF40-A95B-223A0996E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0897118"/>
              </p:ext>
            </p:extLst>
          </p:nvPr>
        </p:nvGraphicFramePr>
        <p:xfrm>
          <a:off x="6936877" y="3429000"/>
          <a:ext cx="3746500" cy="1219200"/>
        </p:xfrm>
        <a:graphic>
          <a:graphicData uri="http://schemas.openxmlformats.org/presentationml/2006/ole">
            <p:oleObj spid="_x0000_s10245" r:id="rId3" imgW="3743960" imgH="1224280" progId="ChemDraw.Document.6.0">
              <p:embed/>
            </p:oleObj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2A09C9E1-1F6F-4840-AE6A-A9CA9A60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91D5E47-2D03-FF4B-A8B2-485673BA3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8450701"/>
              </p:ext>
            </p:extLst>
          </p:nvPr>
        </p:nvGraphicFramePr>
        <p:xfrm>
          <a:off x="7071497" y="4648200"/>
          <a:ext cx="3708400" cy="1371600"/>
        </p:xfrm>
        <a:graphic>
          <a:graphicData uri="http://schemas.openxmlformats.org/presentationml/2006/ole">
            <p:oleObj spid="_x0000_s10246" r:id="rId4" imgW="3713480" imgH="137160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2897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та Завдання Курсу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Мета курсу: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Розширити знання студентів і ознайомити їх в більшому об’ємі з логікою та історією даного розділу органічної хімії, найважливішими тенденціями її розвитку, які склались в даний час, зі впливом атома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флуора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флуоровмісних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замісників на біологічну активність лікарських препаратів.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Завдання курсу: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Сформувати знання про способи одержання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флуоровмісних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органічних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сполук.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Сформувати знання про вплив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флуоровмісних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замісників на біологічну активність органічних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Практичні: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На основі теоретичних знань сформувати вміння одержувати, досліджувати властивості та будову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флуоровмісних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органічних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uk-UA" dirty="0" smtClean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599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1E60A-F824-6C4B-98AD-52D4D7CF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642"/>
            <a:ext cx="10515600" cy="1933232"/>
          </a:xfrm>
        </p:spPr>
        <p:txBody>
          <a:bodyPr>
            <a:normAutofit fontScale="90000"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Лев Мусійович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Ягупольський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dirty="0">
                <a:latin typeface="Times New Roman" pitchFamily="18" charset="0"/>
                <a:cs typeface="Times New Roman" pitchFamily="18" charset="0"/>
              </a:rPr>
            </a:br>
            <a:r>
              <a:rPr lang="uk-UA" i="1" dirty="0">
                <a:latin typeface="Times New Roman" pitchFamily="18" charset="0"/>
                <a:cs typeface="Times New Roman" pitchFamily="18" charset="0"/>
              </a:rPr>
              <a:t>(1922-9009)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dirty="0">
                <a:latin typeface="Times New Roman" pitchFamily="18" charset="0"/>
                <a:cs typeface="Times New Roman" pitchFamily="18" charset="0"/>
              </a:rPr>
            </a:br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Засновник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флуороорганічної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хімії в СРСР та Україні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EC39210A-EDB4-1748-9471-9F3C3A2D3B0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885" y="2544874"/>
            <a:ext cx="336423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38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2C743-E548-3147-A573-CB048897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r>
              <a:rPr lang="uk-UA" dirty="0"/>
              <a:t> 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9C1EE9C1-A274-F543-AFEF-99D3385C612E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4861560" y="3119119"/>
            <a:ext cx="2468880" cy="17498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Радіус атома флуора</a:t>
            </a:r>
            <a:endParaRPr lang="x-none" sz="14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b="1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4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xmlns="" id="{15D32A0E-F8C7-C24F-BAED-D0CB1FF8ED3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319847" y="3094003"/>
            <a:ext cx="2468880" cy="17498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Лікарські препарати з флуоровмісними замісниками</a:t>
            </a:r>
            <a:endParaRPr lang="x-none" sz="14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4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xmlns="" id="{D4C4F832-ACAC-5B4A-A22E-298DCEE28AD1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8403273" y="3119119"/>
            <a:ext cx="2468880" cy="17498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Електронна природа флуоровмісних замісників</a:t>
            </a:r>
            <a:endParaRPr lang="x-none" sz="14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b="1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4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59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26247-0E27-0E41-9F6F-4BC9F540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2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xmlns="" id="{E5EDCB98-65AC-E04F-9D01-97563EF22578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5124862" y="2595715"/>
            <a:ext cx="1805940" cy="4279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Радіус атома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флуора</a:t>
            </a:r>
            <a:endParaRPr lang="x-none" sz="1200" b="1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874995-2504-4245-97EB-D3E2A6FF9847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838200" y="3244087"/>
            <a:ext cx="10475261" cy="1060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just">
              <a:lnSpc>
                <a:spcPct val="115000"/>
              </a:lnSpc>
              <a:spcAft>
                <a:spcPts val="6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Атом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флуора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володіє найбільш близьким до атома гідрогену ковалентним </a:t>
            </a:r>
          </a:p>
          <a:p>
            <a:pPr indent="180340" algn="just">
              <a:lnSpc>
                <a:spcPct val="115000"/>
              </a:lnSpc>
              <a:spcAft>
                <a:spcPts val="6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 ван-дер-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ваальсовим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радіусами</a:t>
            </a:r>
            <a:endParaRPr lang="x-none" sz="11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endParaRPr lang="x-none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47ECBF-40DD-EF49-89A6-BF94084FDC7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843286" y="4574189"/>
            <a:ext cx="10510514" cy="7064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Ван-дер-ваальсовий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радіус замісника –CF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який найбільш часто зустрічається в органічних сполуках, також мало відрізняється від радіуса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метильної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групи. Тому введення атомів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флуора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не створює помітних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стеричних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перешкод, які змінюють конформацію молекули та не утруднює їх взаємодію з активними центрами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біосубстрату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B65988-352D-6D44-9CDC-266F4E9A8F16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838200" y="5563518"/>
            <a:ext cx="10475274" cy="9343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Значна енергія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звʼязку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C–F обумовлює виключну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хемо-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біостійкість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флуорованих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сполук. При правильному визначенні міста введення атомів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флуора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молекулу, яка володіє біологічною активністю, це мало впливає на її кислотно-основні та інші властивості, організм не може відрізнити сполуку, яка містить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від її аналога і засвоює її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9">
            <a:extLst>
              <a:ext uri="{FF2B5EF4-FFF2-40B4-BE49-F238E27FC236}">
                <a16:creationId xmlns:a16="http://schemas.microsoft.com/office/drawing/2014/main" xmlns="" id="{9DEDB7DD-FC3B-9C4B-96E9-4F574A5A1CAF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038335" y="4353209"/>
            <a:ext cx="0" cy="22098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20">
            <a:extLst>
              <a:ext uri="{FF2B5EF4-FFF2-40B4-BE49-F238E27FC236}">
                <a16:creationId xmlns:a16="http://schemas.microsoft.com/office/drawing/2014/main" xmlns="" id="{FFF39C32-6677-C541-BEFF-BB18656E1F00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056629" y="5348888"/>
            <a:ext cx="635" cy="21463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22">
            <a:extLst>
              <a:ext uri="{FF2B5EF4-FFF2-40B4-BE49-F238E27FC236}">
                <a16:creationId xmlns:a16="http://schemas.microsoft.com/office/drawing/2014/main" xmlns="" id="{31F127EF-6099-994D-B46A-0DE2E5140702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6027832" y="3028393"/>
            <a:ext cx="0" cy="26479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3B1E1EB1-39BD-C545-9A64-8A05E05BD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938828"/>
              </p:ext>
            </p:extLst>
          </p:nvPr>
        </p:nvGraphicFramePr>
        <p:xfrm>
          <a:off x="7308131" y="3322685"/>
          <a:ext cx="5943600" cy="1231900"/>
        </p:xfrm>
        <a:graphic>
          <a:graphicData uri="http://schemas.openxmlformats.org/presentationml/2006/ole">
            <p:oleObj spid="_x0000_s1026" name="Документ" r:id="rId3" imgW="6070769" imgH="123078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941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E4B6D-ECC8-0542-883B-2DD0CF05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r>
              <a:rPr lang="uk-UA" dirty="0"/>
              <a:t> 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24">
            <a:extLst>
              <a:ext uri="{FF2B5EF4-FFF2-40B4-BE49-F238E27FC236}">
                <a16:creationId xmlns:a16="http://schemas.microsoft.com/office/drawing/2014/main" xmlns="" id="{05545CAB-5908-9C4D-ACF8-C1E97CDA3FB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4651375" y="2298709"/>
            <a:ext cx="3009814" cy="594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Електронна природа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флуоровмісних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замісників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28">
            <a:extLst>
              <a:ext uri="{FF2B5EF4-FFF2-40B4-BE49-F238E27FC236}">
                <a16:creationId xmlns:a16="http://schemas.microsoft.com/office/drawing/2014/main" xmlns="" id="{A5330D52-446E-1941-BF58-3FCB06868347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5763895" y="2893069"/>
            <a:ext cx="0" cy="25908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AutoShape 29">
            <a:extLst>
              <a:ext uri="{FF2B5EF4-FFF2-40B4-BE49-F238E27FC236}">
                <a16:creationId xmlns:a16="http://schemas.microsoft.com/office/drawing/2014/main" xmlns="" id="{EF5747E8-9D32-614B-A5CD-FDCA904B34B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204844" y="3113114"/>
            <a:ext cx="4851753" cy="5190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Електрона природа замісників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– один з важливих факторів, які необхідно враховувати при створені лікарських препаратів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AutoShape 30">
            <a:extLst>
              <a:ext uri="{FF2B5EF4-FFF2-40B4-BE49-F238E27FC236}">
                <a16:creationId xmlns:a16="http://schemas.microsoft.com/office/drawing/2014/main" xmlns="" id="{366762D5-0B62-9D48-97AF-A57D0219E082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3325495" y="4394209"/>
            <a:ext cx="44323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621BD7E-30BC-CE4B-892F-062B87377B06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768725" y="3822073"/>
            <a:ext cx="4654550" cy="15517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Введення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флуорованих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замісників звичайно приводить до збільшення їх розчинності в ліпідах, що в багатьох випадках підвищує ефективність лікарських препаратів внаслідок полегшення їх транспорту в організмі, проникнення через мембрани, зростання їх концентрації в ліпідних ділянках. 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Групи –SCF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–OCF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–CF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дуже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ліпофільні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3E1965-9DA9-074E-90EB-1B3BF9192AF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708937" y="5540099"/>
            <a:ext cx="4700270" cy="1067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Введення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флуоровмісних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замісників дозволяє досягати необхідних параметрів, які визначають кислотно-основні властивості сполуки. Замість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нітрогрупи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вводять групи –SO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або –SO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замість атомів галогенів – групи –OCF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OCF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H, –SCF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–SCHF</a:t>
            </a:r>
            <a:r>
              <a:rPr lang="uk-UA" sz="1200" baseline="-25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або </a:t>
            </a:r>
            <a:r>
              <a:rPr lang="uk-UA" sz="1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трифлуорометильні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групи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Line 42">
            <a:extLst>
              <a:ext uri="{FF2B5EF4-FFF2-40B4-BE49-F238E27FC236}">
                <a16:creationId xmlns:a16="http://schemas.microsoft.com/office/drawing/2014/main" xmlns="" id="{DF6A7AF1-F12E-2C41-A8D5-38F427F5D516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3325495" y="3632209"/>
            <a:ext cx="0" cy="23237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AutoShape 43">
            <a:extLst>
              <a:ext uri="{FF2B5EF4-FFF2-40B4-BE49-F238E27FC236}">
                <a16:creationId xmlns:a16="http://schemas.microsoft.com/office/drawing/2014/main" xmlns="" id="{9D8A8569-855B-7C41-99B0-F54141E2043E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3289146" y="5955957"/>
            <a:ext cx="44323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45203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AFB91-1BBA-F242-906E-6AEE40FF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1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46">
            <a:extLst>
              <a:ext uri="{FF2B5EF4-FFF2-40B4-BE49-F238E27FC236}">
                <a16:creationId xmlns:a16="http://schemas.microsoft.com/office/drawing/2014/main" xmlns="" id="{360F23A6-DBBC-A54B-975A-7DE87EA3E57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557495" y="2844526"/>
            <a:ext cx="3295853" cy="594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4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48">
            <a:extLst>
              <a:ext uri="{FF2B5EF4-FFF2-40B4-BE49-F238E27FC236}">
                <a16:creationId xmlns:a16="http://schemas.microsoft.com/office/drawing/2014/main" xmlns="" id="{DA26BBD4-B728-A54F-A0F4-59026AA7BC5E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3146854" y="3438886"/>
            <a:ext cx="0" cy="25908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AutoShape 49">
            <a:extLst>
              <a:ext uri="{FF2B5EF4-FFF2-40B4-BE49-F238E27FC236}">
                <a16:creationId xmlns:a16="http://schemas.microsoft.com/office/drawing/2014/main" xmlns="" id="{B3089D23-9470-AB41-9C2B-86CE706AA8D6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879051" y="3697966"/>
            <a:ext cx="2713038" cy="4800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Препарати, що діють на центральну нервову систему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AutoShape 51">
            <a:extLst>
              <a:ext uri="{FF2B5EF4-FFF2-40B4-BE49-F238E27FC236}">
                <a16:creationId xmlns:a16="http://schemas.microsoft.com/office/drawing/2014/main" xmlns="" id="{4480B558-AE00-6947-900C-5693491CE279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3146854" y="4178026"/>
            <a:ext cx="0" cy="31242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02EC8B-4F9D-3F40-96B6-FA097986A763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807514" y="4491081"/>
            <a:ext cx="4526280" cy="12033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Похідні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фенотіазину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65F13E-56DD-6E47-8FE0-938D9F479FD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880654" y="2747791"/>
            <a:ext cx="4526280" cy="392485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Похідні</a:t>
            </a:r>
            <a:r>
              <a:rPr lang="ru-RU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2-трифлуорометилфенотіазин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Психотропні препарати</a:t>
            </a:r>
            <a:r>
              <a:rPr lang="ru-RU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uk-UA" sz="1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похідні 2-трифлуорометилфенотіазину широко використовуються медичній практиці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0" name="AutoShape 54">
            <a:extLst>
              <a:ext uri="{FF2B5EF4-FFF2-40B4-BE49-F238E27FC236}">
                <a16:creationId xmlns:a16="http://schemas.microsoft.com/office/drawing/2014/main" xmlns="" id="{75301981-C52A-1447-A930-0D0FC6752BD9}"/>
              </a:ext>
            </a:extLst>
          </p:cNvPr>
          <p:cNvCxnSpPr>
            <a:cxnSpLocks noChangeAspect="1" noEditPoints="1" noChangeArrowheads="1" noChangeShapeType="1"/>
            <a:stCxn id="8" idx="3"/>
            <a:endCxn id="9" idx="1"/>
          </p:cNvCxnSpPr>
          <p:nvPr/>
        </p:nvCxnSpPr>
        <p:spPr bwMode="auto">
          <a:xfrm flipV="1">
            <a:off x="5333794" y="4710218"/>
            <a:ext cx="1546860" cy="382526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71F618B8-294E-F648-924C-EA4F9208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65DCB380-ED34-0F47-86E4-3B129F9E3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2243656"/>
              </p:ext>
            </p:extLst>
          </p:nvPr>
        </p:nvGraphicFramePr>
        <p:xfrm>
          <a:off x="930704" y="4803501"/>
          <a:ext cx="4279900" cy="850900"/>
        </p:xfrm>
        <a:graphic>
          <a:graphicData uri="http://schemas.openxmlformats.org/presentationml/2006/ole">
            <p:oleObj spid="_x0000_s2057" r:id="rId3" imgW="4279900" imgH="843280" progId="ChemDraw.Document.6.0">
              <p:embed/>
            </p:oleObj>
          </a:graphicData>
        </a:graphic>
      </p:graphicFrame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63FDC6B0-A5AF-854D-A565-2C673157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70849B1E-D36D-E140-B0B0-FD4C8EAAD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8211140"/>
              </p:ext>
            </p:extLst>
          </p:nvPr>
        </p:nvGraphicFramePr>
        <p:xfrm>
          <a:off x="7070845" y="3708872"/>
          <a:ext cx="4279900" cy="2489200"/>
        </p:xfrm>
        <a:graphic>
          <a:graphicData uri="http://schemas.openxmlformats.org/presentationml/2006/ole">
            <p:oleObj spid="_x0000_s2058" r:id="rId4" imgW="4290060" imgH="248158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1655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9E134-8937-6040-9401-F2192566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Вплив заміщення атома гідрогену на атом </a:t>
            </a:r>
            <a:r>
              <a:rPr lang="uk-UA" dirty="0" err="1"/>
              <a:t>флуора</a:t>
            </a:r>
            <a:r>
              <a:rPr lang="uk-UA" dirty="0"/>
              <a:t> в молекулах органічних сполук на їх біологічну активність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4" name="AutoShape 56">
            <a:extLst>
              <a:ext uri="{FF2B5EF4-FFF2-40B4-BE49-F238E27FC236}">
                <a16:creationId xmlns:a16="http://schemas.microsoft.com/office/drawing/2014/main" xmlns="" id="{3AC5E92B-0013-F440-89FE-F84EC0CEFFB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379649" y="2315309"/>
            <a:ext cx="2697480" cy="8217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4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58">
            <a:extLst>
              <a:ext uri="{FF2B5EF4-FFF2-40B4-BE49-F238E27FC236}">
                <a16:creationId xmlns:a16="http://schemas.microsoft.com/office/drawing/2014/main" xmlns="" id="{C681E6FE-8DB4-2A49-9904-367DE76B1BE0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4077129" y="2461289"/>
            <a:ext cx="214884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59">
            <a:extLst>
              <a:ext uri="{FF2B5EF4-FFF2-40B4-BE49-F238E27FC236}">
                <a16:creationId xmlns:a16="http://schemas.microsoft.com/office/drawing/2014/main" xmlns="" id="{BA97F5E9-F158-0E46-BA52-4BEF9F46F288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5486829" y="2461289"/>
            <a:ext cx="0" cy="227774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AutoShape 60">
            <a:extLst>
              <a:ext uri="{FF2B5EF4-FFF2-40B4-BE49-F238E27FC236}">
                <a16:creationId xmlns:a16="http://schemas.microsoft.com/office/drawing/2014/main" xmlns="" id="{B55C230D-3D51-3941-91B8-65FBF5F7F4C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225969" y="2331749"/>
            <a:ext cx="376713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Стимулятори нервової системи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61">
            <a:extLst>
              <a:ext uri="{FF2B5EF4-FFF2-40B4-BE49-F238E27FC236}">
                <a16:creationId xmlns:a16="http://schemas.microsoft.com/office/drawing/2014/main" xmlns="" id="{F35FC96C-0C26-A345-A024-0B6422065E99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7475014" y="2651789"/>
            <a:ext cx="0" cy="31242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95C7A0-BB02-7644-91D4-8E42B1A6B3FC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5874814" y="2964209"/>
            <a:ext cx="4815840" cy="12573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AutoShape 64">
            <a:extLst>
              <a:ext uri="{FF2B5EF4-FFF2-40B4-BE49-F238E27FC236}">
                <a16:creationId xmlns:a16="http://schemas.microsoft.com/office/drawing/2014/main" xmlns="" id="{92157D46-0523-DC46-A2D8-FAB1CE826070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5486194" y="4739034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AutoShape 66">
            <a:extLst>
              <a:ext uri="{FF2B5EF4-FFF2-40B4-BE49-F238E27FC236}">
                <a16:creationId xmlns:a16="http://schemas.microsoft.com/office/drawing/2014/main" xmlns="" id="{BD7789A0-B012-3742-BA13-251CB2ECB13E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225969" y="4609494"/>
            <a:ext cx="3767142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Нестероїдні</a:t>
            </a: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протизапальні препарати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AutoShape 67">
            <a:extLst>
              <a:ext uri="{FF2B5EF4-FFF2-40B4-BE49-F238E27FC236}">
                <a16:creationId xmlns:a16="http://schemas.microsoft.com/office/drawing/2014/main" xmlns="" id="{5832769D-13E9-9941-81E8-B3D672B19DE9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7749334" y="4929534"/>
            <a:ext cx="0" cy="31242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0FDA5A-879C-1D44-83ED-4C3C5A96E3A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5874814" y="5241954"/>
            <a:ext cx="4815840" cy="10445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836579A4-8BD3-774A-8D6E-F110DE25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1D107349-29CC-4840-A345-761F9472F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5239798"/>
              </p:ext>
            </p:extLst>
          </p:nvPr>
        </p:nvGraphicFramePr>
        <p:xfrm>
          <a:off x="6572353" y="3093778"/>
          <a:ext cx="3420762" cy="1024994"/>
        </p:xfrm>
        <a:graphic>
          <a:graphicData uri="http://schemas.openxmlformats.org/presentationml/2006/ole">
            <p:oleObj spid="_x0000_s3079" r:id="rId3" imgW="3517900" imgH="1054100" progId="ChemDraw.Document.6.0">
              <p:embed/>
            </p:oleObj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88ACD714-76E8-6043-84FE-E880ACBB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D4224B64-8EBE-A740-AE72-F7ECF5C9D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6564162"/>
              </p:ext>
            </p:extLst>
          </p:nvPr>
        </p:nvGraphicFramePr>
        <p:xfrm>
          <a:off x="6572353" y="5353570"/>
          <a:ext cx="3715265" cy="806604"/>
        </p:xfrm>
        <a:graphic>
          <a:graphicData uri="http://schemas.openxmlformats.org/presentationml/2006/ole">
            <p:oleObj spid="_x0000_s3080" r:id="rId4" imgW="3855720" imgH="84074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713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9D0A1-6139-E944-A82D-7ABA38CB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31" y="1264050"/>
            <a:ext cx="5002148" cy="1317617"/>
          </a:xfrm>
        </p:spPr>
        <p:txBody>
          <a:bodyPr>
            <a:noAutofit/>
          </a:bodyPr>
          <a:lstStyle/>
          <a:p>
            <a:pPr algn="l"/>
            <a:r>
              <a:rPr lang="uk-UA" sz="2800" dirty="0"/>
              <a:t>Вплив заміщення атома гідрогену на атом </a:t>
            </a:r>
            <a:r>
              <a:rPr lang="uk-UA" sz="2800" dirty="0" err="1"/>
              <a:t>флуора</a:t>
            </a:r>
            <a:r>
              <a:rPr lang="uk-UA" sz="2800" dirty="0"/>
              <a:t> в молекулах органічних сполук на їх біологічну активність</a:t>
            </a:r>
            <a:r>
              <a:rPr lang="x-none" sz="2800" dirty="0"/>
              <a:t/>
            </a:r>
            <a:br>
              <a:rPr lang="x-none" sz="2800" dirty="0"/>
            </a:br>
            <a:r>
              <a:rPr lang="uk-UA" sz="2800" dirty="0"/>
              <a:t> </a:t>
            </a:r>
            <a:r>
              <a:rPr lang="x-none" sz="2800" dirty="0"/>
              <a:t/>
            </a:r>
            <a:br>
              <a:rPr lang="x-none" sz="2800" dirty="0"/>
            </a:br>
            <a:endParaRPr lang="x-none" sz="2800" dirty="0"/>
          </a:p>
        </p:txBody>
      </p:sp>
      <p:sp>
        <p:nvSpPr>
          <p:cNvPr id="4" name="AutoShape 70">
            <a:extLst>
              <a:ext uri="{FF2B5EF4-FFF2-40B4-BE49-F238E27FC236}">
                <a16:creationId xmlns:a16="http://schemas.microsoft.com/office/drawing/2014/main" xmlns="" id="{8A82B351-76E5-9F4D-AD3A-E16077C71923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2629041" y="2870898"/>
            <a:ext cx="2697480" cy="8429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Лікарські препарати з </a:t>
            </a:r>
            <a:r>
              <a:rPr lang="uk-UA" sz="14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флуоровмісними</a:t>
            </a:r>
            <a:r>
              <a:rPr lang="uk-UA" sz="14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замісниками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AutoShape 72">
            <a:extLst>
              <a:ext uri="{FF2B5EF4-FFF2-40B4-BE49-F238E27FC236}">
                <a16:creationId xmlns:a16="http://schemas.microsoft.com/office/drawing/2014/main" xmlns="" id="{5C99488A-697B-534A-B255-9DF989BE5487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5669418" y="656040"/>
            <a:ext cx="936041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73">
            <a:extLst>
              <a:ext uri="{FF2B5EF4-FFF2-40B4-BE49-F238E27FC236}">
                <a16:creationId xmlns:a16="http://schemas.microsoft.com/office/drawing/2014/main" xmlns="" id="{381C2F0E-1793-BC43-99D0-86B992B640A1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5669418" y="656040"/>
            <a:ext cx="0" cy="42519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AutoShape 74">
            <a:extLst>
              <a:ext uri="{FF2B5EF4-FFF2-40B4-BE49-F238E27FC236}">
                <a16:creationId xmlns:a16="http://schemas.microsoft.com/office/drawing/2014/main" xmlns="" id="{3F4D9629-0DEF-8148-BDB1-525D8F72D92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605459" y="454111"/>
            <a:ext cx="2574925" cy="365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Токсична дія </a:t>
            </a: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протиплазмоїдів</a:t>
            </a:r>
            <a:endParaRPr lang="x-none" sz="11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8" name="AutoShape 75">
            <a:extLst>
              <a:ext uri="{FF2B5EF4-FFF2-40B4-BE49-F238E27FC236}">
                <a16:creationId xmlns:a16="http://schemas.microsoft.com/office/drawing/2014/main" xmlns="" id="{CA769DDD-8980-384C-8004-FABF853E4C68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7658238" y="793200"/>
            <a:ext cx="0" cy="17526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154160-9E45-9A45-AAC6-9D15F0A9A89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5989458" y="968460"/>
            <a:ext cx="4815840" cy="144018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AutoShape 77">
            <a:extLst>
              <a:ext uri="{FF2B5EF4-FFF2-40B4-BE49-F238E27FC236}">
                <a16:creationId xmlns:a16="http://schemas.microsoft.com/office/drawing/2014/main" xmlns="" id="{B62E81D6-FC93-5B41-AE51-5F097D7BC22A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5326521" y="3050059"/>
            <a:ext cx="127893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AutoShape 78">
            <a:extLst>
              <a:ext uri="{FF2B5EF4-FFF2-40B4-BE49-F238E27FC236}">
                <a16:creationId xmlns:a16="http://schemas.microsoft.com/office/drawing/2014/main" xmlns="" id="{B5732646-2059-8741-ABA5-8FAEA00DD696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605459" y="2888700"/>
            <a:ext cx="182816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Антиконвульсанти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AutoShape 79">
            <a:extLst>
              <a:ext uri="{FF2B5EF4-FFF2-40B4-BE49-F238E27FC236}">
                <a16:creationId xmlns:a16="http://schemas.microsoft.com/office/drawing/2014/main" xmlns="" id="{633BEB29-A843-4D47-91F4-08CBC94BA784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7284858" y="3208740"/>
            <a:ext cx="0" cy="19050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6577E1-4957-784C-B6B0-CF044798464A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058038" y="3399240"/>
            <a:ext cx="4815840" cy="97536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AutoShape 81">
            <a:extLst>
              <a:ext uri="{FF2B5EF4-FFF2-40B4-BE49-F238E27FC236}">
                <a16:creationId xmlns:a16="http://schemas.microsoft.com/office/drawing/2014/main" xmlns="" id="{F1D7DF0D-1EFE-664E-B9EB-F8E24E8318B8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5669418" y="4908000"/>
            <a:ext cx="7397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AutoShape 82">
            <a:extLst>
              <a:ext uri="{FF2B5EF4-FFF2-40B4-BE49-F238E27FC236}">
                <a16:creationId xmlns:a16="http://schemas.microsoft.com/office/drawing/2014/main" xmlns="" id="{4F89D088-491F-324B-BF97-60AC64A691F8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409193" y="4762585"/>
            <a:ext cx="1828165" cy="320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43100" algn="l"/>
              </a:tabLst>
            </a:pPr>
            <a:r>
              <a:rPr lang="uk-UA" sz="1200" b="1" i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Діуретики</a:t>
            </a:r>
            <a:endParaRPr lang="x-none" sz="120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x-none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6" name="AutoShape 83">
            <a:extLst>
              <a:ext uri="{FF2B5EF4-FFF2-40B4-BE49-F238E27FC236}">
                <a16:creationId xmlns:a16="http://schemas.microsoft.com/office/drawing/2014/main" xmlns="" id="{5A8995E6-8F22-6444-B20E-EFD6E1CAAA41}"/>
              </a:ext>
            </a:extLst>
          </p:cNvPr>
          <p:cNvCxnSpPr>
            <a:cxnSpLocks noChangeAspect="1" noEditPoints="1" noChangeArrowheads="1" noChangeShapeType="1"/>
          </p:cNvCxnSpPr>
          <p:nvPr/>
        </p:nvCxnSpPr>
        <p:spPr bwMode="auto">
          <a:xfrm>
            <a:off x="7284858" y="5082625"/>
            <a:ext cx="0" cy="16827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CDA7B5-5CB6-454F-ADF7-B07206F3D8C3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058038" y="5250900"/>
            <a:ext cx="4815840" cy="116586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65B69550-1644-F745-87CD-09AE33AE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878" y="1406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FEBCEAE1-3546-C940-A6C4-F3B17314C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6295537"/>
              </p:ext>
            </p:extLst>
          </p:nvPr>
        </p:nvGraphicFramePr>
        <p:xfrm>
          <a:off x="6888756" y="1060321"/>
          <a:ext cx="1358900" cy="1270000"/>
        </p:xfrm>
        <a:graphic>
          <a:graphicData uri="http://schemas.openxmlformats.org/presentationml/2006/ole">
            <p:oleObj spid="_x0000_s4106" r:id="rId3" imgW="1356360" imgH="1264920" progId="ChemDraw.Document.6.0">
              <p:embed/>
            </p:oleObj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A18A1C9C-FC1B-894A-93A7-753831BED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7F703FEA-74AF-EC49-AE16-940F6358A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2458250"/>
              </p:ext>
            </p:extLst>
          </p:nvPr>
        </p:nvGraphicFramePr>
        <p:xfrm>
          <a:off x="6838821" y="3612600"/>
          <a:ext cx="2108200" cy="762000"/>
        </p:xfrm>
        <a:graphic>
          <a:graphicData uri="http://schemas.openxmlformats.org/presentationml/2006/ole">
            <p:oleObj spid="_x0000_s4107" r:id="rId4" imgW="2108200" imgH="764540" progId="ChemDraw.Document.6.0">
              <p:embed/>
            </p:oleObj>
          </a:graphicData>
        </a:graphic>
      </p:graphicFrame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583F2611-3FD3-B74A-B2DF-5BEE89F2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69BAF023-D1C7-7048-B43F-B00C8BC66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3082735"/>
              </p:ext>
            </p:extLst>
          </p:nvPr>
        </p:nvGraphicFramePr>
        <p:xfrm>
          <a:off x="6738758" y="5389914"/>
          <a:ext cx="1727200" cy="952500"/>
        </p:xfrm>
        <a:graphic>
          <a:graphicData uri="http://schemas.openxmlformats.org/presentationml/2006/ole">
            <p:oleObj spid="_x0000_s4108" r:id="rId5" imgW="1719580" imgH="9626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458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905778D-6D6A-4F45-B6E3-C576EA298037}" vid="{7D5D57E1-427C-8441-8873-2ED86A6E26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706</Words>
  <Application>Microsoft Macintosh PowerPoint</Application>
  <PresentationFormat>Произвольный</PresentationFormat>
  <Paragraphs>118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Документ</vt:lpstr>
      <vt:lpstr>CS ChemDraw Drawing</vt:lpstr>
      <vt:lpstr>флуороорганічна хімія</vt:lpstr>
      <vt:lpstr>Мета та Завдання Курсу</vt:lpstr>
      <vt:lpstr>Лев Мусійович Ягупольський (1922-9009) Засновник флуороорганічної хімії в СРСР та Україні </vt:lpstr>
      <vt:lpstr>Вплив заміщення атома гідрогену на атом флуора в молекулах органічних сполук на їх біологічну активність  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 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 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</vt:lpstr>
      <vt:lpstr>Вплив заміщення атома гідрогену на атом флуора в молекулах органічних сполук на їх біологічну активність 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флуороорганічна хімія</dc:title>
  <dc:creator>Daniel Rechitsky</dc:creator>
  <cp:lastModifiedBy>Александр</cp:lastModifiedBy>
  <cp:revision>9</cp:revision>
  <dcterms:created xsi:type="dcterms:W3CDTF">2020-07-19T17:10:33Z</dcterms:created>
  <dcterms:modified xsi:type="dcterms:W3CDTF">2021-03-12T21:07:14Z</dcterms:modified>
</cp:coreProperties>
</file>